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56" r:id="rId2"/>
    <p:sldId id="331" r:id="rId3"/>
    <p:sldId id="332" r:id="rId4"/>
    <p:sldId id="312" r:id="rId5"/>
    <p:sldId id="337" r:id="rId6"/>
    <p:sldId id="338" r:id="rId7"/>
    <p:sldId id="339" r:id="rId8"/>
    <p:sldId id="324" r:id="rId9"/>
    <p:sldId id="325" r:id="rId10"/>
    <p:sldId id="340" r:id="rId11"/>
    <p:sldId id="341" r:id="rId12"/>
    <p:sldId id="342" r:id="rId13"/>
    <p:sldId id="343" r:id="rId14"/>
    <p:sldId id="328" r:id="rId15"/>
    <p:sldId id="344" r:id="rId16"/>
    <p:sldId id="295" r:id="rId17"/>
    <p:sldId id="296" r:id="rId18"/>
    <p:sldId id="297" r:id="rId19"/>
    <p:sldId id="299" r:id="rId20"/>
    <p:sldId id="298" r:id="rId21"/>
    <p:sldId id="300" r:id="rId22"/>
    <p:sldId id="302" r:id="rId23"/>
    <p:sldId id="301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74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89299" autoAdjust="0"/>
  </p:normalViewPr>
  <p:slideViewPr>
    <p:cSldViewPr snapToGrid="0">
      <p:cViewPr varScale="1">
        <p:scale>
          <a:sx n="48" d="100"/>
          <a:sy n="48" d="100"/>
        </p:scale>
        <p:origin x="72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634C6-BC81-42A1-B6AE-583EB743BA46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C80EE-C2B2-48F9-8977-37D275CC68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139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453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959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262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091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07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47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740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468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0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31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63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28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718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30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64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29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A9D10F-2A32-481A-9080-266BA4874184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94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3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package" Target="../embeddings/Microsoft_Excel_Worksheet1.xlsx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2B1F5C-E399-40AF-82B8-10A5D81027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Gıda Mühendisliğinde Bilgisayar Uygulamaları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9C88E5-9560-4218-B809-6DEF0A514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7" y="308505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Alt Başlık 2">
            <a:extLst>
              <a:ext uri="{FF2B5EF4-FFF2-40B4-BE49-F238E27FC236}">
                <a16:creationId xmlns:a16="http://schemas.microsoft.com/office/drawing/2014/main" id="{E48D668C-69B4-4F79-B662-4E4D0F74B7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242859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40000"/>
              </a:lnSpc>
            </a:pPr>
            <a:r>
              <a:rPr lang="tr-TR" sz="2400" dirty="0">
                <a:solidFill>
                  <a:srgbClr val="7030A0"/>
                </a:solidFill>
              </a:rPr>
              <a:t>Mühendislik Mimarlık Fakültesi </a:t>
            </a:r>
          </a:p>
          <a:p>
            <a:pPr algn="l">
              <a:lnSpc>
                <a:spcPct val="140000"/>
              </a:lnSpc>
            </a:pPr>
            <a:r>
              <a:rPr lang="tr-TR" sz="2400" dirty="0"/>
              <a:t>Gıda Mühendisliği Bölümü</a:t>
            </a:r>
          </a:p>
          <a:p>
            <a:pPr algn="l">
              <a:lnSpc>
                <a:spcPct val="140000"/>
              </a:lnSpc>
            </a:pPr>
            <a:r>
              <a:rPr lang="tr-TR" sz="2400" dirty="0">
                <a:solidFill>
                  <a:srgbClr val="002060"/>
                </a:solidFill>
              </a:rPr>
              <a:t>Prof. Dr. Farhan ALFİN</a:t>
            </a:r>
          </a:p>
          <a:p>
            <a:pPr algn="ctr">
              <a:lnSpc>
                <a:spcPct val="140000"/>
              </a:lnSpc>
            </a:pPr>
            <a:r>
              <a:rPr lang="tr-TR" sz="2400" dirty="0">
                <a:solidFill>
                  <a:srgbClr val="002060"/>
                </a:solidFill>
              </a:rPr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2290757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EĞİM(</a:t>
            </a:r>
            <a:r>
              <a:rPr lang="tr-TR" dirty="0" err="1"/>
              <a:t>bilinen_y'ler</a:t>
            </a:r>
            <a:r>
              <a:rPr lang="tr-TR" dirty="0"/>
              <a:t>, </a:t>
            </a:r>
            <a:r>
              <a:rPr lang="tr-TR" dirty="0" err="1"/>
              <a:t>bilinen_x'ler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 err="1"/>
              <a:t>Bilinen_y'ler</a:t>
            </a:r>
            <a:r>
              <a:rPr lang="tr-TR" sz="2800" dirty="0"/>
              <a:t> ve </a:t>
            </a:r>
            <a:r>
              <a:rPr lang="tr-TR" sz="2800" dirty="0" err="1"/>
              <a:t>bilinen_x'lerdeki</a:t>
            </a:r>
            <a:r>
              <a:rPr lang="tr-TR" sz="2800" dirty="0"/>
              <a:t> veri noktaları aracılığıyla, doğrusal regresyon çizgisinin eğimini verir. 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Eğim, çizgi üzerindeki iki nokta arasındaki yatay mesafeye bölünen düşey mesafedir; bu da regresyon çizgisi boyunca değişim oranıdır.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563597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EĞİM(</a:t>
            </a:r>
            <a:r>
              <a:rPr lang="tr-TR" sz="2800" dirty="0" err="1"/>
              <a:t>bilinen_y'ler</a:t>
            </a:r>
            <a:r>
              <a:rPr lang="tr-TR" sz="2800" dirty="0"/>
              <a:t>, </a:t>
            </a:r>
            <a:r>
              <a:rPr lang="tr-TR" sz="2800" dirty="0" err="1"/>
              <a:t>bilinen_x'ler</a:t>
            </a:r>
            <a:r>
              <a:rPr lang="tr-TR" sz="2800" dirty="0"/>
              <a:t>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EĞİM işlevinin söz </a:t>
            </a:r>
            <a:r>
              <a:rPr lang="tr-TR" sz="2800" dirty="0" err="1"/>
              <a:t>diziminde</a:t>
            </a:r>
            <a:r>
              <a:rPr lang="tr-TR" sz="2800" dirty="0"/>
              <a:t> aşağıdaki bağımsız değişkenler bulunur: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 err="1"/>
              <a:t>Bilinen_y'ler</a:t>
            </a:r>
            <a:r>
              <a:rPr lang="tr-TR" sz="2800" dirty="0"/>
              <a:t>    </a:t>
            </a:r>
            <a:r>
              <a:rPr lang="tr-TR" sz="2800" dirty="0">
                <a:solidFill>
                  <a:srgbClr val="FF0000"/>
                </a:solidFill>
              </a:rPr>
              <a:t>Gerekli</a:t>
            </a:r>
            <a:r>
              <a:rPr lang="tr-TR" sz="2800" dirty="0"/>
              <a:t>. Sayısal bağımlı veri noktaları dizisi veya hücre aralığıdır.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 err="1"/>
              <a:t>Bilinen_x'ler</a:t>
            </a:r>
            <a:r>
              <a:rPr lang="tr-TR" sz="2800" dirty="0"/>
              <a:t>    </a:t>
            </a:r>
            <a:r>
              <a:rPr lang="tr-TR" sz="2800" dirty="0">
                <a:solidFill>
                  <a:srgbClr val="FF0000"/>
                </a:solidFill>
              </a:rPr>
              <a:t>Gerekli</a:t>
            </a:r>
            <a:r>
              <a:rPr lang="tr-TR" sz="2800" dirty="0"/>
              <a:t>. Bağımsız veri noktaları kümesidir.</a:t>
            </a:r>
          </a:p>
        </p:txBody>
      </p:sp>
    </p:spTree>
    <p:extLst>
      <p:ext uri="{BB962C8B-B14F-4D97-AF65-F5344CB8AC3E}">
        <p14:creationId xmlns:p14="http://schemas.microsoft.com/office/powerpoint/2010/main" val="3551251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i="1" dirty="0"/>
              <a:t>Çalışma Sayfasını Programlamak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lv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A1:C2 ve A3:B10 hücrelerinde, </a:t>
            </a:r>
            <a:r>
              <a:rPr lang="tr-TR" sz="2800" dirty="0" err="1"/>
              <a:t>Şekil'de</a:t>
            </a:r>
            <a:r>
              <a:rPr lang="tr-TR" sz="2800" dirty="0"/>
              <a:t> gösterildiği gibi metin etiketlerini ve veri değerlerini yazın.</a:t>
            </a:r>
          </a:p>
          <a:p>
            <a:pPr lv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C3 hücresinde, aşağıdaki formülü yazın: </a:t>
            </a:r>
            <a:r>
              <a:rPr lang="tr-TR" sz="2800" b="1" dirty="0"/>
              <a:t>= LOG(B3)</a:t>
            </a:r>
            <a:endParaRPr lang="tr-TR" sz="2800" dirty="0"/>
          </a:p>
          <a:p>
            <a:pPr lv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Otomatik doldurma</a:t>
            </a:r>
            <a:r>
              <a:rPr lang="tr-TR" sz="2800" dirty="0"/>
              <a:t> komutunu kullanarak C3 hücresinin içeriğini C4:C10 hücrelerine kopyalayın.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673752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marL="0" indent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DF2B08D-9F32-4296-A0E5-6E3A51242A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83" r="66905" b="32646"/>
          <a:stretch/>
        </p:blipFill>
        <p:spPr bwMode="auto">
          <a:xfrm>
            <a:off x="2328215" y="378372"/>
            <a:ext cx="7535570" cy="53857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93001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A12:A14 hücrelerinde, Şekil 3.1'de gösterildiği gibi metin etiketlerini yazın.</a:t>
            </a:r>
          </a:p>
          <a:p>
            <a:pPr lv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B13 hücresinde, aşağıdaki formülü yazın: </a:t>
            </a:r>
            <a:r>
              <a:rPr lang="tr-TR" sz="2800" b="1" dirty="0"/>
              <a:t>= EĞİM (C3</a:t>
            </a:r>
            <a:r>
              <a:rPr lang="tr-TR" sz="2800" b="1"/>
              <a:t>:C10; </a:t>
            </a:r>
            <a:r>
              <a:rPr lang="tr-TR" sz="2800" b="1" dirty="0"/>
              <a:t>A3:A10)</a:t>
            </a:r>
            <a:endParaRPr lang="tr-TR" sz="2800" dirty="0"/>
          </a:p>
          <a:p>
            <a:pPr lv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B14 hücresine aşağıdaki formülü yazın: </a:t>
            </a:r>
            <a:r>
              <a:rPr lang="tr-TR" sz="2800" b="1" dirty="0"/>
              <a:t>= Mutlak(1/B13)</a:t>
            </a:r>
            <a:endParaRPr lang="tr-TR" sz="2800" dirty="0"/>
          </a:p>
          <a:p>
            <a:pPr lv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Sonuç B14 hücresinde görüntülenecektir.</a:t>
            </a:r>
          </a:p>
        </p:txBody>
      </p:sp>
    </p:spTree>
    <p:extLst>
      <p:ext uri="{BB962C8B-B14F-4D97-AF65-F5344CB8AC3E}">
        <p14:creationId xmlns:p14="http://schemas.microsoft.com/office/powerpoint/2010/main" val="4108626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lv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A3:A10 ve C3:C10 hücrelerinden gelen verileri kullanarak bir grafiği ekleyerek, </a:t>
            </a:r>
            <a:r>
              <a:rPr lang="tr-TR" sz="2800" dirty="0" err="1"/>
              <a:t>Şekil'de</a:t>
            </a:r>
            <a:r>
              <a:rPr lang="tr-TR" sz="2800" dirty="0"/>
              <a:t> gösterildiği gibi zamana karşı </a:t>
            </a:r>
            <a:r>
              <a:rPr lang="tr-TR" sz="2800" dirty="0" err="1"/>
              <a:t>log</a:t>
            </a:r>
            <a:r>
              <a:rPr lang="tr-TR" sz="2800" dirty="0"/>
              <a:t>(canlı kalanların sayısı) bir grafiği oluşturun.</a:t>
            </a:r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tr-TR" sz="2800" dirty="0"/>
          </a:p>
        </p:txBody>
      </p:sp>
      <p:graphicFrame>
        <p:nvGraphicFramePr>
          <p:cNvPr id="2" name="Nesne 1">
            <a:extLst>
              <a:ext uri="{FF2B5EF4-FFF2-40B4-BE49-F238E27FC236}">
                <a16:creationId xmlns:a16="http://schemas.microsoft.com/office/drawing/2014/main" id="{9ACA6C20-1E8C-4C9B-9703-9D6FC19D75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04860" y="2722727"/>
          <a:ext cx="6270228" cy="3756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562602" imgH="2733535" progId="Excel.Sheet.12">
                  <p:embed/>
                </p:oleObj>
              </mc:Choice>
              <mc:Fallback>
                <p:oleObj name="Worksheet" r:id="rId2" imgW="4562602" imgH="2733535" progId="Excel.Sheet.12">
                  <p:embed/>
                  <p:pic>
                    <p:nvPicPr>
                      <p:cNvPr id="2" name="Nesne 1">
                        <a:extLst>
                          <a:ext uri="{FF2B5EF4-FFF2-40B4-BE49-F238E27FC236}">
                            <a16:creationId xmlns:a16="http://schemas.microsoft.com/office/drawing/2014/main" id="{9ACA6C20-1E8C-4C9B-9703-9D6FC19D75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404860" y="2722727"/>
                        <a:ext cx="6270228" cy="37569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8101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Hedef Ara (</a:t>
            </a:r>
            <a:r>
              <a:rPr lang="tr-TR" b="1" dirty="0" err="1"/>
              <a:t>Goal</a:t>
            </a:r>
            <a:r>
              <a:rPr lang="tr-TR" b="1" dirty="0"/>
              <a:t> </a:t>
            </a:r>
            <a:r>
              <a:rPr lang="tr-TR" b="1" dirty="0" err="1"/>
              <a:t>Seek</a:t>
            </a:r>
            <a:r>
              <a:rPr lang="tr-TR" b="1" dirty="0"/>
              <a:t>)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Hedef Ara (</a:t>
            </a:r>
            <a:r>
              <a:rPr lang="tr-TR" sz="2800" b="1" dirty="0" err="1"/>
              <a:t>Goal</a:t>
            </a:r>
            <a:r>
              <a:rPr lang="tr-TR" sz="2800" b="1" dirty="0"/>
              <a:t> </a:t>
            </a:r>
            <a:r>
              <a:rPr lang="tr-TR" sz="2800" b="1" dirty="0" err="1"/>
              <a:t>Seek</a:t>
            </a:r>
            <a:r>
              <a:rPr lang="tr-TR" sz="2800" b="1" dirty="0"/>
              <a:t>)</a:t>
            </a:r>
            <a:r>
              <a:rPr lang="tr-TR" sz="2800" dirty="0"/>
              <a:t> özelliği belirli girdi ve çıktı değerlerinden oluşan bir tabloda istenilen sonuca ulaşmak için girdilerin nasıl değişmesi gerektiğini hesaplamamızı sağlar.</a:t>
            </a:r>
          </a:p>
          <a:p>
            <a:pPr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Vize notları belli olan bir öğrenci dersi geçmek için finalden minimum kaç puan almalı?</a:t>
            </a:r>
          </a:p>
        </p:txBody>
      </p:sp>
    </p:spTree>
    <p:extLst>
      <p:ext uri="{BB962C8B-B14F-4D97-AF65-F5344CB8AC3E}">
        <p14:creationId xmlns:p14="http://schemas.microsoft.com/office/powerpoint/2010/main" val="2591420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X lira kar etmek için kaç adet ürün satmalıyım ya da ürün fiyatım ne olmalı?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gibi hedefe ulaşmak için girdi değerini sorgulayan durumları Hedef Ara (</a:t>
            </a:r>
            <a:r>
              <a:rPr lang="tr-TR" sz="2800" dirty="0" err="1"/>
              <a:t>Goal</a:t>
            </a:r>
            <a:r>
              <a:rPr lang="tr-TR" sz="2800" dirty="0"/>
              <a:t> </a:t>
            </a:r>
            <a:r>
              <a:rPr lang="tr-TR" sz="2800" dirty="0" err="1"/>
              <a:t>seek</a:t>
            </a:r>
            <a:r>
              <a:rPr lang="tr-TR" sz="2800" dirty="0"/>
              <a:t>) ile çözebiliriz.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Eklentiye</a:t>
            </a:r>
            <a:r>
              <a:rPr lang="tr-TR" sz="2800" dirty="0"/>
              <a:t> </a:t>
            </a:r>
            <a:r>
              <a:rPr lang="tr-TR" sz="2800" dirty="0" err="1"/>
              <a:t>Menü’den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0070C0"/>
                </a:solidFill>
              </a:rPr>
              <a:t>Veri</a:t>
            </a:r>
            <a:r>
              <a:rPr lang="tr-TR" sz="2800" dirty="0"/>
              <a:t>(Data) sekmesi, </a:t>
            </a:r>
            <a:r>
              <a:rPr lang="tr-TR" sz="2800" dirty="0">
                <a:solidFill>
                  <a:srgbClr val="00B050"/>
                </a:solidFill>
              </a:rPr>
              <a:t>Durum çözümlemesi </a:t>
            </a:r>
            <a:r>
              <a:rPr lang="tr-TR" sz="2800" dirty="0"/>
              <a:t>(</a:t>
            </a:r>
            <a:r>
              <a:rPr lang="tr-TR" sz="2800" dirty="0" err="1"/>
              <a:t>What</a:t>
            </a:r>
            <a:r>
              <a:rPr lang="tr-TR" sz="2800" dirty="0"/>
              <a:t> </a:t>
            </a:r>
            <a:r>
              <a:rPr lang="tr-TR" sz="2800" dirty="0" err="1"/>
              <a:t>İf</a:t>
            </a:r>
            <a:r>
              <a:rPr lang="tr-TR" sz="2800" dirty="0"/>
              <a:t> Analysis), </a:t>
            </a:r>
            <a:r>
              <a:rPr lang="tr-TR" sz="2800" dirty="0">
                <a:solidFill>
                  <a:srgbClr val="7030A0"/>
                </a:solidFill>
              </a:rPr>
              <a:t>Hedef Ara </a:t>
            </a:r>
            <a:r>
              <a:rPr lang="tr-TR" sz="2800" dirty="0"/>
              <a:t>(</a:t>
            </a:r>
            <a:r>
              <a:rPr lang="tr-TR" sz="2800" dirty="0" err="1"/>
              <a:t>Goal</a:t>
            </a:r>
            <a:r>
              <a:rPr lang="tr-TR" sz="2800" dirty="0"/>
              <a:t> </a:t>
            </a:r>
            <a:r>
              <a:rPr lang="tr-TR" sz="2800" dirty="0" err="1"/>
              <a:t>Seek</a:t>
            </a:r>
            <a:r>
              <a:rPr lang="tr-TR" sz="2800" dirty="0"/>
              <a:t>) komutu ile ulaşılır.</a:t>
            </a:r>
          </a:p>
          <a:p>
            <a:pPr fontAlgn="base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95FE414-9113-4178-8796-7C7553935E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23"/>
          <a:stretch/>
        </p:blipFill>
        <p:spPr>
          <a:xfrm>
            <a:off x="1086643" y="4204137"/>
            <a:ext cx="10018713" cy="253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14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6004311" cy="6180083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Komuta tıkladığımızda açılan pencerede:</a:t>
            </a:r>
          </a:p>
          <a:p>
            <a:pPr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Ayarlanacak hücre </a:t>
            </a:r>
            <a:r>
              <a:rPr lang="tr-TR" sz="2800" dirty="0"/>
              <a:t>(Set Cell): </a:t>
            </a:r>
            <a:r>
              <a:rPr lang="tr-TR" sz="2800" dirty="0">
                <a:solidFill>
                  <a:srgbClr val="00B050"/>
                </a:solidFill>
              </a:rPr>
              <a:t>Ulaşmak istediğimiz</a:t>
            </a:r>
            <a:r>
              <a:rPr lang="tr-TR" sz="2800" dirty="0"/>
              <a:t> sonucun bulunduğu hücre</a:t>
            </a:r>
          </a:p>
          <a:p>
            <a:pPr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Sonuç</a:t>
            </a:r>
            <a:r>
              <a:rPr lang="tr-TR" sz="2800" dirty="0"/>
              <a:t> (</a:t>
            </a:r>
            <a:r>
              <a:rPr lang="tr-TR" sz="2800" dirty="0" err="1"/>
              <a:t>To</a:t>
            </a:r>
            <a:r>
              <a:rPr lang="tr-TR" sz="2800" dirty="0"/>
              <a:t> Value) : </a:t>
            </a:r>
            <a:r>
              <a:rPr lang="tr-TR" sz="2800" dirty="0">
                <a:solidFill>
                  <a:srgbClr val="7030A0"/>
                </a:solidFill>
              </a:rPr>
              <a:t>Hedef değeri</a:t>
            </a:r>
          </a:p>
          <a:p>
            <a:pPr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Değişecek hücre </a:t>
            </a:r>
            <a:r>
              <a:rPr lang="tr-TR" sz="2800" dirty="0"/>
              <a:t>(</a:t>
            </a:r>
            <a:r>
              <a:rPr lang="tr-TR" sz="2800" dirty="0" err="1"/>
              <a:t>By</a:t>
            </a:r>
            <a:r>
              <a:rPr lang="tr-TR" sz="2800" dirty="0"/>
              <a:t> </a:t>
            </a:r>
            <a:r>
              <a:rPr lang="tr-TR" sz="2800" dirty="0" err="1"/>
              <a:t>Changing</a:t>
            </a:r>
            <a:r>
              <a:rPr lang="tr-TR" sz="2800" dirty="0"/>
              <a:t> Cell): Hedef değerine ulaşmak için değiştireceğimiz hücre</a:t>
            </a:r>
          </a:p>
          <a:p>
            <a:pPr fontAlgn="base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B9AB857-98E9-4AF8-B7A0-D3E2B3D04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8621" y="525995"/>
            <a:ext cx="4515734" cy="300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127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Örnek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1.</a:t>
            </a:r>
            <a:r>
              <a:rPr lang="tr-TR" sz="2800" dirty="0"/>
              <a:t>İlk iki vize notu belli olan bir öğrenci dersi geçmek için finalden minimum kaç puan almalı?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Dersi geçmek için vize ve finallerden </a:t>
            </a:r>
            <a:r>
              <a:rPr lang="tr-TR" sz="2800" dirty="0">
                <a:solidFill>
                  <a:srgbClr val="00B050"/>
                </a:solidFill>
              </a:rPr>
              <a:t>toplam 70 puan </a:t>
            </a:r>
            <a:r>
              <a:rPr lang="tr-TR" sz="2800" dirty="0"/>
              <a:t>almalı, toplam ders puanı hesaplanırken iki </a:t>
            </a:r>
            <a:r>
              <a:rPr lang="tr-TR" sz="2800" dirty="0">
                <a:solidFill>
                  <a:srgbClr val="0070C0"/>
                </a:solidFill>
              </a:rPr>
              <a:t>vize ortalamasının %40’i </a:t>
            </a:r>
            <a:r>
              <a:rPr lang="tr-TR" sz="2800" dirty="0">
                <a:solidFill>
                  <a:srgbClr val="FF0000"/>
                </a:solidFill>
              </a:rPr>
              <a:t>finalin ise %60’i </a:t>
            </a:r>
            <a:r>
              <a:rPr lang="tr-TR" sz="2800" dirty="0"/>
              <a:t>alınarak toplanıyor.</a:t>
            </a:r>
          </a:p>
        </p:txBody>
      </p:sp>
    </p:spTree>
    <p:extLst>
      <p:ext uri="{BB962C8B-B14F-4D97-AF65-F5344CB8AC3E}">
        <p14:creationId xmlns:p14="http://schemas.microsoft.com/office/powerpoint/2010/main" val="854434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dirty="0"/>
              <a:t>Bu hafta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LOG()	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/>
              <a:t>Hedef Ara (Goal Seek)</a:t>
            </a:r>
            <a:r>
              <a:rPr lang="tr-TR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					</a:t>
            </a:r>
          </a:p>
        </p:txBody>
      </p:sp>
    </p:spTree>
    <p:extLst>
      <p:ext uri="{BB962C8B-B14F-4D97-AF65-F5344CB8AC3E}">
        <p14:creationId xmlns:p14="http://schemas.microsoft.com/office/powerpoint/2010/main" val="1522237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/>
            <a:r>
              <a:rPr lang="tr-TR" sz="2800" dirty="0"/>
              <a:t>Aşağıdaki tablo gibi programlayınız.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568ACAF-FB8D-4B1B-8260-8BF383167D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815" r="80991" b="55405"/>
          <a:stretch/>
        </p:blipFill>
        <p:spPr>
          <a:xfrm>
            <a:off x="3302386" y="1066799"/>
            <a:ext cx="5587227" cy="326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481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378372"/>
            <a:ext cx="6707954" cy="6164318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⇒Şimdi hedef ara komutuna tıklayalım ve açılan pencereyi dolduralım.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Not:</a:t>
            </a:r>
            <a:r>
              <a:rPr lang="tr-TR" sz="2800" dirty="0"/>
              <a:t> Komuta tıklamadan önce herhangi bir hücrenin seçili olması gerekmiyor.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Ayarlanacak hücre </a:t>
            </a:r>
            <a:r>
              <a:rPr lang="tr-TR" sz="2800" dirty="0"/>
              <a:t>(Set Cell): Toplam ders puanı, </a:t>
            </a:r>
            <a:r>
              <a:rPr lang="tr-TR" sz="2800" b="1" dirty="0">
                <a:solidFill>
                  <a:srgbClr val="0070C0"/>
                </a:solidFill>
              </a:rPr>
              <a:t>B6</a:t>
            </a:r>
            <a:r>
              <a:rPr lang="tr-TR" sz="2800" dirty="0"/>
              <a:t> </a:t>
            </a:r>
            <a:r>
              <a:rPr lang="tr-TR" sz="2800" dirty="0" err="1"/>
              <a:t>Hucresi</a:t>
            </a:r>
            <a:endParaRPr lang="tr-TR" sz="2800" dirty="0"/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Sonuç hücre </a:t>
            </a:r>
            <a:r>
              <a:rPr lang="tr-TR" sz="2800" dirty="0"/>
              <a:t>(</a:t>
            </a:r>
            <a:r>
              <a:rPr lang="tr-TR" sz="2800" dirty="0" err="1"/>
              <a:t>To</a:t>
            </a:r>
            <a:r>
              <a:rPr lang="tr-TR" sz="2800" dirty="0"/>
              <a:t> Value): Geçebilmek için </a:t>
            </a:r>
            <a:r>
              <a:rPr lang="tr-TR" sz="2800" b="1" dirty="0">
                <a:solidFill>
                  <a:srgbClr val="0070C0"/>
                </a:solidFill>
              </a:rPr>
              <a:t>70</a:t>
            </a:r>
            <a:r>
              <a:rPr lang="tr-TR" sz="2800" dirty="0"/>
              <a:t> olmasını istiyoruz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4C687BC2-A41D-4716-8FE3-35DCBDA0CC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45" r="80991" b="32865"/>
          <a:stretch/>
        </p:blipFill>
        <p:spPr>
          <a:xfrm>
            <a:off x="8192264" y="1545022"/>
            <a:ext cx="3310759" cy="412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499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7129717" cy="5833242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Değişecek hücre </a:t>
            </a:r>
            <a:r>
              <a:rPr lang="tr-TR" sz="2800" dirty="0"/>
              <a:t>(</a:t>
            </a:r>
            <a:r>
              <a:rPr lang="tr-TR" sz="2800" dirty="0" err="1"/>
              <a:t>By</a:t>
            </a:r>
            <a:r>
              <a:rPr lang="tr-TR" sz="2800" dirty="0"/>
              <a:t> </a:t>
            </a:r>
            <a:r>
              <a:rPr lang="tr-TR" sz="2800" dirty="0" err="1"/>
              <a:t>Changing</a:t>
            </a:r>
            <a:r>
              <a:rPr lang="tr-TR" sz="2800" dirty="0"/>
              <a:t> Cell): Final puanı (Dersten geçebilmek için kaç </a:t>
            </a:r>
            <a:r>
              <a:rPr lang="tr-TR" sz="2800" dirty="0" err="1"/>
              <a:t>almaliyiz</a:t>
            </a:r>
            <a:r>
              <a:rPr lang="tr-TR" sz="2800" dirty="0"/>
              <a:t>), </a:t>
            </a:r>
            <a:r>
              <a:rPr lang="tr-TR" sz="2800" b="1" dirty="0">
                <a:solidFill>
                  <a:srgbClr val="0070C0"/>
                </a:solidFill>
              </a:rPr>
              <a:t>B5</a:t>
            </a:r>
            <a:r>
              <a:rPr lang="tr-TR" sz="2800" dirty="0"/>
              <a:t> </a:t>
            </a:r>
            <a:r>
              <a:rPr lang="tr-TR" sz="2800" dirty="0" err="1"/>
              <a:t>hucresi</a:t>
            </a:r>
            <a:endParaRPr lang="tr-TR" sz="2800" dirty="0"/>
          </a:p>
          <a:p>
            <a:pPr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Dersten geçebilmek için finalden min. 77 almamız gerektiğini hesaplamış olduk.</a:t>
            </a:r>
          </a:p>
          <a:p>
            <a:pPr fontAlgn="base"/>
            <a:endParaRPr lang="tr-TR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BBB0A314-BAC7-4943-8C7A-9DA238068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45" r="80345" b="34475"/>
          <a:stretch/>
        </p:blipFill>
        <p:spPr>
          <a:xfrm>
            <a:off x="8355725" y="2711668"/>
            <a:ext cx="3580924" cy="414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84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Kaynak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fontAlgn="base"/>
            <a:r>
              <a:rPr lang="tr-TR" b="1" dirty="0"/>
              <a:t>https://excelyardim.wordpress.com/2014/06/09/hedef-ara-goal-seek/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54446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chemeClr val="tx2"/>
                </a:solidFill>
              </a:rPr>
              <a:t>Borularda </a:t>
            </a:r>
            <a:r>
              <a:rPr lang="tr-TR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Başlıca (</a:t>
            </a:r>
            <a:r>
              <a:rPr lang="tr-TR" sz="3200" dirty="0">
                <a:solidFill>
                  <a:schemeClr val="tx2"/>
                </a:solidFill>
              </a:rPr>
              <a:t>Majör) Akış Kayıplarını hesaplamak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2"/>
                </a:solidFill>
              </a:rPr>
              <a:t>Borularda akış kayıplarını hesaplamak için en kullanışlı formüllerden biri </a:t>
            </a:r>
            <a:r>
              <a:rPr lang="tr-T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Darcy-Weisbach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denklemidir (</a:t>
            </a:r>
            <a:r>
              <a:rPr lang="tr-TR" sz="2800" dirty="0" err="1">
                <a:solidFill>
                  <a:schemeClr val="tx2"/>
                </a:solidFill>
              </a:rPr>
              <a:t>Darcy</a:t>
            </a:r>
            <a:r>
              <a:rPr lang="tr-TR" sz="2800" dirty="0">
                <a:solidFill>
                  <a:schemeClr val="tx2"/>
                </a:solidFill>
              </a:rPr>
              <a:t> eşitliği olarak da bilinir).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597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536028"/>
            <a:ext cx="10018713" cy="5255173"/>
          </a:xfrm>
        </p:spPr>
        <p:txBody>
          <a:bodyPr anchor="t" anchorCtr="0"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i="1" dirty="0">
                <a:solidFill>
                  <a:schemeClr val="tx2"/>
                </a:solidFill>
              </a:rPr>
              <a:t>H</a:t>
            </a:r>
            <a:r>
              <a:rPr lang="tr-TR" sz="2800" i="1" baseline="-25000" dirty="0">
                <a:solidFill>
                  <a:schemeClr val="tx2"/>
                </a:solidFill>
              </a:rPr>
              <a:t>L</a:t>
            </a:r>
            <a:r>
              <a:rPr lang="tr-TR" sz="2800" dirty="0">
                <a:solidFill>
                  <a:schemeClr val="tx2"/>
                </a:solidFill>
              </a:rPr>
              <a:t> = basma kaybı (m akışkan akışı)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i="1" dirty="0">
                <a:solidFill>
                  <a:schemeClr val="tx2"/>
                </a:solidFill>
              </a:rPr>
              <a:t>f </a:t>
            </a:r>
            <a:r>
              <a:rPr lang="tr-TR" sz="2800" dirty="0">
                <a:solidFill>
                  <a:schemeClr val="tx2"/>
                </a:solidFill>
              </a:rPr>
              <a:t>= boyutsuz sürtünme faktörü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i="1" dirty="0">
                <a:solidFill>
                  <a:schemeClr val="tx2"/>
                </a:solidFill>
              </a:rPr>
              <a:t>L </a:t>
            </a:r>
            <a:r>
              <a:rPr lang="tr-TR" sz="2800" dirty="0">
                <a:solidFill>
                  <a:schemeClr val="tx2"/>
                </a:solidFill>
              </a:rPr>
              <a:t>= borunun uzunluğu (m)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i="1" dirty="0">
                <a:solidFill>
                  <a:schemeClr val="tx2"/>
                </a:solidFill>
              </a:rPr>
              <a:t>d</a:t>
            </a:r>
            <a:r>
              <a:rPr lang="tr-TR" sz="2800" dirty="0">
                <a:solidFill>
                  <a:schemeClr val="tx2"/>
                </a:solidFill>
              </a:rPr>
              <a:t>: borunun çapı (m)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i="1" dirty="0">
                <a:solidFill>
                  <a:schemeClr val="tx2"/>
                </a:solidFill>
              </a:rPr>
              <a:t>u </a:t>
            </a:r>
            <a:r>
              <a:rPr lang="tr-TR" sz="2800" dirty="0">
                <a:solidFill>
                  <a:schemeClr val="tx2"/>
                </a:solidFill>
              </a:rPr>
              <a:t>= ortalama anma akış hızı (m/s)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i="1" dirty="0">
                <a:solidFill>
                  <a:schemeClr val="tx2"/>
                </a:solidFill>
              </a:rPr>
              <a:t>g</a:t>
            </a:r>
            <a:r>
              <a:rPr lang="tr-TR" sz="2800" dirty="0">
                <a:solidFill>
                  <a:schemeClr val="tx2"/>
                </a:solidFill>
              </a:rPr>
              <a:t> = yer çekim ivmesi (m/s</a:t>
            </a:r>
            <a:r>
              <a:rPr lang="tr-TR" sz="2800" baseline="30000" dirty="0">
                <a:solidFill>
                  <a:schemeClr val="tx2"/>
                </a:solidFill>
              </a:rPr>
              <a:t>2</a:t>
            </a:r>
            <a:r>
              <a:rPr lang="tr-TR" sz="2800" dirty="0">
                <a:solidFill>
                  <a:schemeClr val="tx2"/>
                </a:solidFill>
              </a:rPr>
              <a:t>)</a:t>
            </a:r>
            <a:endParaRPr lang="en-US" sz="2800" dirty="0">
              <a:solidFill>
                <a:schemeClr val="tx2"/>
              </a:solidFill>
            </a:endParaRPr>
          </a:p>
        </p:txBody>
      </p:sp>
      <p:graphicFrame>
        <p:nvGraphicFramePr>
          <p:cNvPr id="6" name="Object 3">
            <a:extLst>
              <a:ext uri="{FF2B5EF4-FFF2-40B4-BE49-F238E27FC236}">
                <a16:creationId xmlns:a16="http://schemas.microsoft.com/office/drawing/2014/main" id="{386EF8FC-47B8-40C7-8A9A-BF16DB84ED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1099523"/>
              </p:ext>
            </p:extLst>
          </p:nvPr>
        </p:nvGraphicFramePr>
        <p:xfrm>
          <a:off x="6493666" y="1648124"/>
          <a:ext cx="4889500" cy="222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977760" imgH="444240" progId="Equation.3">
                  <p:embed/>
                </p:oleObj>
              </mc:Choice>
              <mc:Fallback>
                <p:oleObj name="Denklem" r:id="rId2" imgW="977760" imgH="444240" progId="Equation.3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493666" y="1648124"/>
                        <a:ext cx="4889500" cy="2224087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497570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536028"/>
            <a:ext cx="10018713" cy="5255173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Sürtünme </a:t>
            </a:r>
            <a:r>
              <a:rPr lang="tr-TR" sz="2800" dirty="0">
                <a:solidFill>
                  <a:srgbClr val="FF0000"/>
                </a:solidFill>
              </a:rPr>
              <a:t>Faktörünün Hesaplanması için </a:t>
            </a:r>
            <a:r>
              <a:rPr lang="tr-TR" sz="2800" dirty="0">
                <a:solidFill>
                  <a:schemeClr val="tx2"/>
                </a:solidFill>
              </a:rPr>
              <a:t>birçok </a:t>
            </a:r>
            <a:r>
              <a:rPr lang="tr-TR" sz="2800" dirty="0">
                <a:solidFill>
                  <a:srgbClr val="FF0000"/>
                </a:solidFill>
              </a:rPr>
              <a:t>kartlar ve diyagramlar </a:t>
            </a:r>
            <a:r>
              <a:rPr lang="tr-TR" sz="2800" dirty="0">
                <a:solidFill>
                  <a:schemeClr val="tx2"/>
                </a:solidFill>
              </a:rPr>
              <a:t>bulunmaktadır.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Moody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diyagramı </a:t>
            </a:r>
            <a:r>
              <a:rPr lang="tr-TR" sz="2800" dirty="0">
                <a:solidFill>
                  <a:schemeClr val="tx2"/>
                </a:solidFill>
              </a:rPr>
              <a:t>çok geniş kullanıma sahiptir.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Diyagramlar bilgisayarda kullanılması hiç olanağı yoktur.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tx2"/>
                </a:solidFill>
              </a:rPr>
              <a:t>Bu yüzden araştırıcılar diyagramları eşitliklere geliştirmişler.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1634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803BD3B-A0D0-430C-80F1-E3A15CFB20F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84310" y="536028"/>
                <a:ext cx="10018713" cy="5255173"/>
              </a:xfrm>
            </p:spPr>
            <p:txBody>
              <a:bodyPr anchor="t" anchorCtr="0"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sz="2800" dirty="0">
                    <a:solidFill>
                      <a:schemeClr val="tx2"/>
                    </a:solidFill>
                  </a:rPr>
                  <a:t>Akış tipi </a:t>
                </a:r>
                <a:r>
                  <a:rPr lang="tr-TR" sz="2800" dirty="0" err="1">
                    <a:solidFill>
                      <a:schemeClr val="tx2"/>
                    </a:solidFill>
                  </a:rPr>
                  <a:t>laminar</a:t>
                </a:r>
                <a:r>
                  <a:rPr lang="tr-TR" sz="2800" dirty="0">
                    <a:solidFill>
                      <a:schemeClr val="tx2"/>
                    </a:solidFill>
                  </a:rPr>
                  <a:t> ise (Re &lt; 2100)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tr-TR" sz="28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64</m:t>
                          </m:r>
                        </m:num>
                        <m:den>
                          <m:r>
                            <a:rPr lang="tr-TR" sz="2800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𝑅𝑒</m:t>
                          </m:r>
                        </m:den>
                      </m:f>
                    </m:oMath>
                  </m:oMathPara>
                </a14:m>
                <a:endParaRPr lang="tr-TR" sz="2800" dirty="0">
                  <a:solidFill>
                    <a:schemeClr val="tx2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tr-TR" altLang="tr-TR" sz="2800" dirty="0">
                    <a:solidFill>
                      <a:schemeClr val="tx2"/>
                    </a:solidFill>
                  </a:rPr>
                  <a:t>Şayet </a:t>
                </a:r>
                <a:r>
                  <a:rPr lang="en-US" altLang="tr-TR" sz="2800" dirty="0">
                    <a:solidFill>
                      <a:srgbClr val="FF0000"/>
                    </a:solidFill>
                  </a:rPr>
                  <a:t>(</a:t>
                </a:r>
                <a:r>
                  <a:rPr lang="el-GR" altLang="tr-TR" sz="28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</a:t>
                </a:r>
                <a:r>
                  <a:rPr lang="en-US" altLang="tr-TR" sz="2800" dirty="0">
                    <a:solidFill>
                      <a:srgbClr val="FF0000"/>
                    </a:solidFill>
                  </a:rPr>
                  <a:t>/D = 0</a:t>
                </a:r>
                <a:r>
                  <a:rPr lang="en-US" altLang="tr-TR" sz="2800" dirty="0">
                    <a:solidFill>
                      <a:schemeClr val="tx2"/>
                    </a:solidFill>
                  </a:rPr>
                  <a:t>) </a:t>
                </a:r>
                <a:r>
                  <a:rPr lang="tr-TR" altLang="tr-TR" sz="2800" dirty="0">
                    <a:solidFill>
                      <a:schemeClr val="tx2"/>
                    </a:solidFill>
                  </a:rPr>
                  <a:t>ve</a:t>
                </a:r>
                <a:r>
                  <a:rPr lang="en-US" altLang="tr-TR" sz="2800" dirty="0">
                    <a:solidFill>
                      <a:schemeClr val="tx2"/>
                    </a:solidFill>
                  </a:rPr>
                  <a:t> 4000 &lt; </a:t>
                </a:r>
                <a:r>
                  <a:rPr lang="tr-TR" sz="2800" dirty="0">
                    <a:solidFill>
                      <a:srgbClr val="FF0000"/>
                    </a:solidFill>
                  </a:rPr>
                  <a:t>Reynolds sayısı</a:t>
                </a:r>
                <a:r>
                  <a:rPr lang="en-US" altLang="tr-TR" sz="2800" dirty="0">
                    <a:solidFill>
                      <a:schemeClr val="tx2"/>
                    </a:solidFill>
                  </a:rPr>
                  <a:t> &lt; 10</a:t>
                </a:r>
                <a:r>
                  <a:rPr lang="en-US" altLang="tr-TR" sz="2800" baseline="30000" dirty="0">
                    <a:solidFill>
                      <a:schemeClr val="tx2"/>
                    </a:solidFill>
                  </a:rPr>
                  <a:t>5</a:t>
                </a:r>
                <a:endParaRPr lang="tr-TR" altLang="tr-TR" sz="2800" baseline="30000" dirty="0">
                  <a:solidFill>
                    <a:schemeClr val="tx2"/>
                  </a:solidFill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tr-T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 = 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0.316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Re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1/4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endParaRPr lang="tr-TR" altLang="tr-TR" sz="2800" baseline="30000" dirty="0">
                  <a:solidFill>
                    <a:schemeClr val="tx2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</a:pPr>
                <a:endParaRPr lang="en-US" sz="28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İçerik Yer Tutucusu 2">
                <a:extLst>
                  <a:ext uri="{FF2B5EF4-FFF2-40B4-BE49-F238E27FC236}">
                    <a16:creationId xmlns:a16="http://schemas.microsoft.com/office/drawing/2014/main" id="{3803BD3B-A0D0-430C-80F1-E3A15CFB20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84310" y="536028"/>
                <a:ext cx="10018713" cy="5255173"/>
              </a:xfrm>
              <a:blipFill>
                <a:blip r:embed="rId2"/>
                <a:stretch>
                  <a:fillRect l="-2007" t="-17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66719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536028"/>
            <a:ext cx="10018713" cy="5255173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Şayet </a:t>
            </a:r>
            <a:r>
              <a:rPr lang="en-US" altLang="tr-TR" sz="2800" dirty="0">
                <a:solidFill>
                  <a:schemeClr val="tx2"/>
                </a:solidFill>
              </a:rPr>
              <a:t>(</a:t>
            </a:r>
            <a:r>
              <a:rPr lang="el-GR" altLang="tr-T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n-US" altLang="tr-TR" sz="2800" dirty="0">
                <a:solidFill>
                  <a:schemeClr val="tx2"/>
                </a:solidFill>
              </a:rPr>
              <a:t>/D &gt; 0)</a:t>
            </a:r>
            <a:r>
              <a:rPr lang="tr-TR" altLang="tr-TR" sz="2800" dirty="0">
                <a:solidFill>
                  <a:schemeClr val="tx2"/>
                </a:solidFill>
              </a:rPr>
              <a:t> ve </a:t>
            </a:r>
            <a:r>
              <a:rPr lang="en-US" altLang="zh-CN" sz="2800" dirty="0">
                <a:solidFill>
                  <a:schemeClr val="tx2"/>
                </a:solidFill>
              </a:rPr>
              <a:t>4000 &lt; Re &lt; 10</a:t>
            </a:r>
            <a:r>
              <a:rPr lang="en-US" altLang="zh-CN" sz="2800" baseline="30000" dirty="0">
                <a:solidFill>
                  <a:schemeClr val="tx2"/>
                </a:solidFill>
              </a:rPr>
              <a:t>8</a:t>
            </a:r>
            <a:r>
              <a:rPr lang="en-US" altLang="zh-CN" sz="2800" dirty="0">
                <a:solidFill>
                  <a:schemeClr val="tx2"/>
                </a:solidFill>
              </a:rPr>
              <a:t> </a:t>
            </a:r>
            <a:r>
              <a:rPr lang="en-US" altLang="zh-CN" sz="2800" b="1" i="1" dirty="0">
                <a:solidFill>
                  <a:srgbClr val="006600"/>
                </a:solidFill>
                <a:ea typeface="SimSun" panose="02010600030101010101" pitchFamily="2" charset="-122"/>
              </a:rPr>
              <a:t>Colebrook form</a:t>
            </a:r>
            <a:r>
              <a:rPr lang="tr-TR" altLang="zh-CN" sz="2800" b="1" i="1" dirty="0" err="1">
                <a:solidFill>
                  <a:srgbClr val="006600"/>
                </a:solidFill>
                <a:ea typeface="SimSun" panose="02010600030101010101" pitchFamily="2" charset="-122"/>
              </a:rPr>
              <a:t>üle</a:t>
            </a:r>
            <a:r>
              <a:rPr lang="tr-TR" altLang="zh-CN" sz="2800" b="1" i="1" dirty="0">
                <a:solidFill>
                  <a:srgbClr val="006600"/>
                </a:solidFill>
                <a:ea typeface="SimSun" panose="02010600030101010101" pitchFamily="2" charset="-122"/>
              </a:rPr>
              <a:t> kullanılır</a:t>
            </a:r>
            <a:endParaRPr lang="en-US" altLang="zh-CN" sz="2800" b="1" i="1" dirty="0">
              <a:solidFill>
                <a:srgbClr val="006600"/>
              </a:solidFill>
              <a:ea typeface="SimSun" panose="02010600030101010101" pitchFamily="2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altLang="tr-TR" sz="2800" baseline="300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Bu denklem </a:t>
            </a:r>
            <a:r>
              <a:rPr lang="tr-TR" altLang="tr-TR" sz="2800" i="1" dirty="0">
                <a:solidFill>
                  <a:schemeClr val="tx2"/>
                </a:solidFill>
                <a:latin typeface="Bodoni MT" panose="02070603080606020203" pitchFamily="18" charset="0"/>
              </a:rPr>
              <a:t>f </a:t>
            </a:r>
            <a:r>
              <a:rPr lang="tr-TR" altLang="tr-TR" sz="2800" dirty="0">
                <a:solidFill>
                  <a:schemeClr val="tx2"/>
                </a:solidFill>
              </a:rPr>
              <a:t>’ye göre kapalı bir fonksiyondur ve Excel Hedef Ara ile çözülebilir.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altLang="tr-TR" sz="2800" dirty="0">
                <a:solidFill>
                  <a:schemeClr val="tx2"/>
                </a:solidFill>
              </a:rPr>
              <a:t>Biraz hata payı ile bu denklemin açık fonksiyonu şu şekildedir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2800" dirty="0">
              <a:solidFill>
                <a:schemeClr val="tx2"/>
              </a:solidFill>
            </a:endParaRP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F6A6E712-BF1D-4B9F-AA90-B9CC546B55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0299544"/>
              </p:ext>
            </p:extLst>
          </p:nvPr>
        </p:nvGraphicFramePr>
        <p:xfrm>
          <a:off x="3908425" y="1388735"/>
          <a:ext cx="4375150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1739880" imgH="507960" progId="Equation.3">
                  <p:embed/>
                </p:oleObj>
              </mc:Choice>
              <mc:Fallback>
                <p:oleObj name="Denklem" r:id="rId2" imgW="1739880" imgH="507960" progId="Equation.3">
                  <p:embed/>
                  <p:pic>
                    <p:nvPicPr>
                      <p:cNvPr id="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8425" y="1388735"/>
                        <a:ext cx="4375150" cy="126047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id="{A7E16588-29FB-411A-A3BE-9B8CBB3705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433286"/>
              </p:ext>
            </p:extLst>
          </p:nvPr>
        </p:nvGraphicFramePr>
        <p:xfrm>
          <a:off x="3278187" y="4708852"/>
          <a:ext cx="5635625" cy="152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4" imgW="2158920" imgH="583920" progId="Equation.3">
                  <p:embed/>
                </p:oleObj>
              </mc:Choice>
              <mc:Fallback>
                <p:oleObj name="Denklem" r:id="rId4" imgW="2158920" imgH="583920" progId="Equation.3">
                  <p:embed/>
                  <p:pic>
                    <p:nvPicPr>
                      <p:cNvPr id="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8187" y="4708852"/>
                        <a:ext cx="5635625" cy="1520825"/>
                      </a:xfrm>
                      <a:prstGeom prst="rect">
                        <a:avLst/>
                      </a:prstGeom>
                      <a:solidFill>
                        <a:schemeClr val="bg2">
                          <a:lumMod val="75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953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536028"/>
            <a:ext cx="10018713" cy="5255173"/>
          </a:xfrm>
        </p:spPr>
        <p:txBody>
          <a:bodyPr anchor="t" anchorCtr="0"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0070C0"/>
                </a:solidFill>
              </a:rPr>
              <a:t>Tamamen türbülanslı bölge 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sürtünme faktörü hızın değişmesi ile değişmez </a:t>
            </a:r>
            <a:r>
              <a:rPr lang="tr-TR" sz="2800" dirty="0">
                <a:solidFill>
                  <a:schemeClr val="tx2"/>
                </a:solidFill>
              </a:rPr>
              <a:t>ve </a:t>
            </a:r>
            <a:r>
              <a:rPr lang="tr-TR" sz="2800" dirty="0">
                <a:solidFill>
                  <a:srgbClr val="0070C0"/>
                </a:solidFill>
              </a:rPr>
              <a:t>basma kayıpları eğrisi </a:t>
            </a:r>
            <a:r>
              <a:rPr lang="tr-TR" sz="2800" dirty="0">
                <a:solidFill>
                  <a:schemeClr val="tx2"/>
                </a:solidFill>
              </a:rPr>
              <a:t>doğru bir parabol olacaktır.</a:t>
            </a:r>
          </a:p>
          <a:p>
            <a:pPr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tr-TR" sz="2800" dirty="0" err="1">
                <a:solidFill>
                  <a:schemeClr val="tx2"/>
                </a:solidFill>
              </a:rPr>
              <a:t>Darcy</a:t>
            </a:r>
            <a:r>
              <a:rPr lang="tr-TR" sz="2800" dirty="0">
                <a:solidFill>
                  <a:schemeClr val="tx2"/>
                </a:solidFill>
              </a:rPr>
              <a:t> eşitliği ve sürtünme eşitlikleri kullanılarak bir boruda basınç kaybını Excel’de bir hesaplama tablo programlayınız.</a:t>
            </a:r>
          </a:p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chemeClr val="tx2"/>
                </a:solidFill>
              </a:rPr>
              <a:t>Colebrook</a:t>
            </a:r>
            <a:r>
              <a:rPr lang="tr-TR" altLang="zh-CN" sz="2800" dirty="0">
                <a:solidFill>
                  <a:schemeClr val="tx2"/>
                </a:solidFill>
              </a:rPr>
              <a:t> eşitliği ve açık eşitliğin sonuçları karşılaştırınız.</a:t>
            </a: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2800" dirty="0">
              <a:solidFill>
                <a:schemeClr val="tx2"/>
              </a:solidFill>
            </a:endParaRPr>
          </a:p>
        </p:txBody>
      </p:sp>
      <p:graphicFrame>
        <p:nvGraphicFramePr>
          <p:cNvPr id="6" name="Object 87">
            <a:extLst>
              <a:ext uri="{FF2B5EF4-FFF2-40B4-BE49-F238E27FC236}">
                <a16:creationId xmlns:a16="http://schemas.microsoft.com/office/drawing/2014/main" id="{480406D7-FA82-4E29-86FE-C22E667230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1359815"/>
              </p:ext>
            </p:extLst>
          </p:nvPr>
        </p:nvGraphicFramePr>
        <p:xfrm>
          <a:off x="4657722" y="2168525"/>
          <a:ext cx="3671888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enklem" r:id="rId2" imgW="1333440" imgH="457200" progId="Equation.3">
                  <p:embed/>
                </p:oleObj>
              </mc:Choice>
              <mc:Fallback>
                <p:oleObj name="Denklem" r:id="rId2" imgW="1333440" imgH="457200" progId="Equation.3">
                  <p:embed/>
                  <p:pic>
                    <p:nvPicPr>
                      <p:cNvPr id="5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7722" y="2168525"/>
                        <a:ext cx="3671888" cy="126047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9083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GIDALARIN ISIL İŞLEMİNDE MİKROBİK YIKIM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Isıl işlemde mikroorganizmaları öldürmek için gıdalara ısıtma işlemi uygulanır. 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Seçilen ısıtma sürelerinden sonra hayatta kalan mikroorganizmaların sayısı, genellikle "</a:t>
            </a:r>
            <a:r>
              <a:rPr lang="tr-TR" sz="2800" dirty="0">
                <a:solidFill>
                  <a:srgbClr val="FF0000"/>
                </a:solidFill>
              </a:rPr>
              <a:t>D-değeri</a:t>
            </a:r>
            <a:r>
              <a:rPr lang="tr-TR" sz="2800" dirty="0"/>
              <a:t>" adı verilen </a:t>
            </a:r>
            <a:r>
              <a:rPr lang="tr-TR" sz="2800" dirty="0">
                <a:solidFill>
                  <a:srgbClr val="00B050"/>
                </a:solidFill>
              </a:rPr>
              <a:t>ondalık azalma süresini </a:t>
            </a:r>
            <a:r>
              <a:rPr lang="tr-TR" sz="2800" dirty="0"/>
              <a:t>“</a:t>
            </a:r>
            <a:r>
              <a:rPr lang="en-US" sz="2800" dirty="0"/>
              <a:t>decimal reduction time</a:t>
            </a:r>
            <a:r>
              <a:rPr lang="tr-TR" sz="2800" dirty="0"/>
              <a:t>” elde etmek için belirlenir. </a:t>
            </a:r>
          </a:p>
        </p:txBody>
      </p:sp>
    </p:spTree>
    <p:extLst>
      <p:ext uri="{BB962C8B-B14F-4D97-AF65-F5344CB8AC3E}">
        <p14:creationId xmlns:p14="http://schemas.microsoft.com/office/powerpoint/2010/main" val="1030955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536028"/>
            <a:ext cx="10018713" cy="5255173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Daha önce Reynolds sayısı programlandınız tabloyu açın.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C-G sütünler siliniz.</a:t>
            </a:r>
          </a:p>
          <a:p>
            <a:pPr>
              <a:lnSpc>
                <a:spcPct val="150000"/>
              </a:lnSpc>
            </a:pPr>
            <a:endParaRPr lang="en-US" sz="2800" dirty="0">
              <a:solidFill>
                <a:schemeClr val="tx2"/>
              </a:solidFill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363F4F52-523E-4B6F-AD09-81E4765238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276" r="38060" b="30795"/>
          <a:stretch/>
        </p:blipFill>
        <p:spPr>
          <a:xfrm>
            <a:off x="1310944" y="2188778"/>
            <a:ext cx="10365444" cy="413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810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536028"/>
            <a:ext cx="10018713" cy="5255173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Satır 9’da  bir satır ekleyiniz ve A9 hücrede «Mutlak pürüzlüğü» yazınız.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chemeClr val="tx2"/>
                </a:solidFill>
              </a:rPr>
              <a:t>A17-A</a:t>
            </a:r>
          </a:p>
          <a:p>
            <a:pPr>
              <a:lnSpc>
                <a:spcPct val="150000"/>
              </a:lnSpc>
            </a:pP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74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D-değeri, bir mikrobun popülasyonun %90 oranında azaltması için gereken zamandır.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7030A0"/>
                </a:solidFill>
              </a:rPr>
              <a:t>Mikrobik yıkımın üstel </a:t>
            </a:r>
            <a:r>
              <a:rPr lang="tr-TR" sz="2800" dirty="0"/>
              <a:t>olduğu düşünüldüğünde, zamana karşı çizilen hayatta kalan mikroorganizmaların sayısının </a:t>
            </a:r>
            <a:r>
              <a:rPr lang="tr-TR" sz="2800" dirty="0">
                <a:solidFill>
                  <a:srgbClr val="FF0000"/>
                </a:solidFill>
              </a:rPr>
              <a:t>logaritması</a:t>
            </a:r>
            <a:r>
              <a:rPr lang="tr-TR" sz="2800" dirty="0"/>
              <a:t> doğrusal bir grafik verir. </a:t>
            </a:r>
          </a:p>
        </p:txBody>
      </p:sp>
      <p:graphicFrame>
        <p:nvGraphicFramePr>
          <p:cNvPr id="7" name="Nesne 6">
            <a:extLst>
              <a:ext uri="{FF2B5EF4-FFF2-40B4-BE49-F238E27FC236}">
                <a16:creationId xmlns:a16="http://schemas.microsoft.com/office/drawing/2014/main" id="{1644BCCC-35DF-4CF8-9FBA-810B7719BE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15721" y="3681248"/>
          <a:ext cx="5091466" cy="3050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562602" imgH="2733535" progId="Excel.Sheet.12">
                  <p:embed/>
                </p:oleObj>
              </mc:Choice>
              <mc:Fallback>
                <p:oleObj name="Worksheet" r:id="rId2" imgW="4562602" imgH="2733535" progId="Excel.Sheet.12">
                  <p:embed/>
                  <p:pic>
                    <p:nvPicPr>
                      <p:cNvPr id="7" name="Nesne 6">
                        <a:extLst>
                          <a:ext uri="{FF2B5EF4-FFF2-40B4-BE49-F238E27FC236}">
                            <a16:creationId xmlns:a16="http://schemas.microsoft.com/office/drawing/2014/main" id="{1644BCCC-35DF-4CF8-9FBA-810B7719BE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815721" y="3681248"/>
                        <a:ext cx="5091466" cy="30506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Nesne 7">
            <a:extLst>
              <a:ext uri="{FF2B5EF4-FFF2-40B4-BE49-F238E27FC236}">
                <a16:creationId xmlns:a16="http://schemas.microsoft.com/office/drawing/2014/main" id="{81696ED6-7453-4E19-AB80-D1A1579D44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02201" y="3681248"/>
          <a:ext cx="5091466" cy="3050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4562602" imgH="2733535" progId="Excel.Sheet.12">
                  <p:embed/>
                </p:oleObj>
              </mc:Choice>
              <mc:Fallback>
                <p:oleObj name="Worksheet" r:id="rId4" imgW="4562602" imgH="2733535" progId="Excel.Sheet.12">
                  <p:embed/>
                  <p:pic>
                    <p:nvPicPr>
                      <p:cNvPr id="8" name="Nesne 7">
                        <a:extLst>
                          <a:ext uri="{FF2B5EF4-FFF2-40B4-BE49-F238E27FC236}">
                            <a16:creationId xmlns:a16="http://schemas.microsoft.com/office/drawing/2014/main" id="{81696ED6-7453-4E19-AB80-D1A1579D44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2201" y="3681248"/>
                        <a:ext cx="5091466" cy="30506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7243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Bir </a:t>
            </a:r>
            <a:r>
              <a:rPr lang="tr-TR" sz="2800" dirty="0" err="1"/>
              <a:t>log</a:t>
            </a:r>
            <a:r>
              <a:rPr lang="tr-TR" sz="2800" dirty="0"/>
              <a:t> döngüsünü geçmek için gereken süre D değerini verir çünkü bir </a:t>
            </a:r>
            <a:r>
              <a:rPr lang="tr-TR" sz="2800" dirty="0" err="1"/>
              <a:t>log</a:t>
            </a:r>
            <a:r>
              <a:rPr lang="tr-TR" sz="2800" dirty="0"/>
              <a:t> döngüsü %90'lık bir değişime karşılık gelir.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Bu örnekte, farklı ısıtma sürelerinden sonra hayatta kalan mikroorganizmaların sayısı üzerinde elde dilen deneysel verilerden D-değerini belirlemek için bir çalışma sayfası kullanacağız.</a:t>
            </a:r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41886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i="1" dirty="0"/>
              <a:t>Sorun bildirimi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Bir mikroorganizmayı öldürmek için ısıl işlem kullanıldığında hayatta kalan mikroorganizma sayıları aşağıda verilmiştir.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D-değerini belirleyin.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328F7764-DB33-4F36-ADF1-58DD11BA0B60}"/>
              </a:ext>
            </a:extLst>
          </p:cNvPr>
          <p:cNvGraphicFramePr>
            <a:graphicFrameLocks noGrp="1"/>
          </p:cNvGraphicFramePr>
          <p:nvPr/>
        </p:nvGraphicFramePr>
        <p:xfrm>
          <a:off x="5145739" y="3129257"/>
          <a:ext cx="5754370" cy="33661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7185">
                  <a:extLst>
                    <a:ext uri="{9D8B030D-6E8A-4147-A177-3AD203B41FA5}">
                      <a16:colId xmlns:a16="http://schemas.microsoft.com/office/drawing/2014/main" val="904262226"/>
                    </a:ext>
                  </a:extLst>
                </a:gridCol>
                <a:gridCol w="2877185">
                  <a:extLst>
                    <a:ext uri="{9D8B030D-6E8A-4147-A177-3AD203B41FA5}">
                      <a16:colId xmlns:a16="http://schemas.microsoft.com/office/drawing/2014/main" val="3795530458"/>
                    </a:ext>
                  </a:extLst>
                </a:gridCol>
              </a:tblGrid>
              <a:tr h="317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Zaman (min)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Hayatta kalan sayısı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1214156"/>
                  </a:ext>
                </a:extLst>
              </a:tr>
              <a:tr h="317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2000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2627742"/>
                  </a:ext>
                </a:extLst>
              </a:tr>
              <a:tr h="317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5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1100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5202159"/>
                  </a:ext>
                </a:extLst>
              </a:tr>
              <a:tr h="317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10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750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1790339"/>
                  </a:ext>
                </a:extLst>
              </a:tr>
              <a:tr h="317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275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6484627"/>
                  </a:ext>
                </a:extLst>
              </a:tr>
              <a:tr h="317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30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90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5252204"/>
                  </a:ext>
                </a:extLst>
              </a:tr>
              <a:tr h="317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40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32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2774449"/>
                  </a:ext>
                </a:extLst>
              </a:tr>
              <a:tr h="317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50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11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9587602"/>
                  </a:ext>
                </a:extLst>
              </a:tr>
              <a:tr h="317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60</a:t>
                      </a:r>
                      <a:endParaRPr lang="tr-TR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180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0230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b="1" i="1" dirty="0"/>
              <a:t>Yaklaşım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603530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İlk olarak, </a:t>
            </a:r>
            <a:r>
              <a:rPr lang="tr-TR" sz="2800" dirty="0" err="1"/>
              <a:t>herbir</a:t>
            </a:r>
            <a:r>
              <a:rPr lang="tr-TR" sz="2800" dirty="0"/>
              <a:t> zaman zamanda hayatta kalan mikroorganizmaların </a:t>
            </a:r>
            <a:r>
              <a:rPr lang="tr-TR" sz="2800" dirty="0" err="1"/>
              <a:t>log'u</a:t>
            </a:r>
            <a:r>
              <a:rPr lang="tr-TR" sz="2800" dirty="0"/>
              <a:t> belirlenir.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Daha sonra, zamana karşı hayatta kalan sayıların </a:t>
            </a:r>
            <a:r>
              <a:rPr lang="tr-TR" sz="2800" dirty="0" err="1"/>
              <a:t>log</a:t>
            </a:r>
            <a:r>
              <a:rPr lang="tr-TR" sz="2800" dirty="0"/>
              <a:t> grafiğinden doğrusal grafiğin eğimi belirlenir.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Eğimin</a:t>
            </a:r>
            <a:r>
              <a:rPr lang="tr-TR" sz="2800" dirty="0"/>
              <a:t> tersi bize D-değerini verecektir.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43222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D-değerini hesaplamak için formül aşağıdaki gibi verilmiştir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burada :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 i="1" dirty="0"/>
              <a:t>t</a:t>
            </a:r>
            <a:r>
              <a:rPr lang="tr-TR" sz="2800" dirty="0"/>
              <a:t>; %90 oranında </a:t>
            </a:r>
            <a:r>
              <a:rPr lang="tr-TR" sz="2800" dirty="0" err="1"/>
              <a:t>mikrobiyal</a:t>
            </a:r>
            <a:r>
              <a:rPr lang="tr-TR" sz="2800" dirty="0"/>
              <a:t> popülasyonun azaltılması için süre, s;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 i="1" dirty="0"/>
              <a:t>N</a:t>
            </a:r>
            <a:r>
              <a:rPr lang="tr-TR" sz="2800" baseline="-25000" dirty="0"/>
              <a:t>0</a:t>
            </a:r>
            <a:r>
              <a:rPr lang="tr-TR" sz="2800" dirty="0"/>
              <a:t> ve </a:t>
            </a:r>
            <a:r>
              <a:rPr lang="tr-TR" sz="2800" i="1" dirty="0"/>
              <a:t>N</a:t>
            </a:r>
            <a:r>
              <a:rPr lang="tr-TR" sz="2800" dirty="0"/>
              <a:t>, bir </a:t>
            </a:r>
            <a:r>
              <a:rPr lang="tr-TR" sz="2800" dirty="0" err="1"/>
              <a:t>log</a:t>
            </a:r>
            <a:r>
              <a:rPr lang="tr-TR" sz="2800" dirty="0"/>
              <a:t> döngüsü azalmadan önce ve sonra mikrobik popülasyonlardır.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 dirty="0"/>
              <a:t>Böylece payda 1 olacak ve t D-değerine eşit olacaktır.</a:t>
            </a:r>
          </a:p>
          <a:p>
            <a:pPr marL="457200" indent="-45720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27F6A146-404B-4B1A-BE3A-39164337CE40}"/>
                  </a:ext>
                </a:extLst>
              </p:cNvPr>
              <p:cNvSpPr/>
              <p:nvPr/>
            </p:nvSpPr>
            <p:spPr>
              <a:xfrm>
                <a:off x="6692388" y="1036913"/>
                <a:ext cx="3344442" cy="89896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fun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den>
                          </m:f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27F6A146-404B-4B1A-BE3A-39164337CE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388" y="1036913"/>
                <a:ext cx="3344442" cy="8989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587B99DA-9A68-4816-AB87-9AD972221C9C}"/>
                  </a:ext>
                </a:extLst>
              </p:cNvPr>
              <p:cNvSpPr/>
              <p:nvPr/>
            </p:nvSpPr>
            <p:spPr>
              <a:xfrm>
                <a:off x="2678626" y="989784"/>
                <a:ext cx="3134769" cy="9460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func>
                            <m:func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</m:func>
                            </m:e>
                          </m:func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587B99DA-9A68-4816-AB87-9AD972221C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8626" y="989784"/>
                <a:ext cx="3134769" cy="9460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5476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dirty="0"/>
              <a:t>LOG() işlevi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Bir sayının belirlediğiniz tabandaki logaritmasını verir.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LOG(sayı, [temel])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Sayı</a:t>
            </a:r>
            <a:r>
              <a:rPr lang="tr-TR" sz="2800" dirty="0"/>
              <a:t>    </a:t>
            </a:r>
            <a:r>
              <a:rPr lang="tr-TR" sz="2800" dirty="0">
                <a:solidFill>
                  <a:srgbClr val="FF0000"/>
                </a:solidFill>
              </a:rPr>
              <a:t>Gerekli</a:t>
            </a:r>
            <a:r>
              <a:rPr lang="tr-TR" sz="2800" dirty="0"/>
              <a:t>. Logaritmasını bulmak istediğiniz pozitif gerçek sayıdır.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Taban</a:t>
            </a:r>
            <a:r>
              <a:rPr lang="tr-TR" sz="2800" dirty="0"/>
              <a:t>    İsteğe bağlı. Logaritmanın tabanıdır. Taban belirtilmezse 10 olduğu varsayılır.</a:t>
            </a:r>
          </a:p>
          <a:p>
            <a:pPr lv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9730477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TM03457496[[fn=Paralaks]]</Template>
  <TotalTime>4656</TotalTime>
  <Words>1069</Words>
  <Application>Microsoft Office PowerPoint</Application>
  <PresentationFormat>Widescreen</PresentationFormat>
  <Paragraphs>123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SimSun</vt:lpstr>
      <vt:lpstr>Arial</vt:lpstr>
      <vt:lpstr>Bodoni MT</vt:lpstr>
      <vt:lpstr>Calibri</vt:lpstr>
      <vt:lpstr>Cambria Math</vt:lpstr>
      <vt:lpstr>Corbel</vt:lpstr>
      <vt:lpstr>Times New Roman</vt:lpstr>
      <vt:lpstr>Paralaks</vt:lpstr>
      <vt:lpstr>Denklem</vt:lpstr>
      <vt:lpstr>Worksheet</vt:lpstr>
      <vt:lpstr>Gıda Mühendisliğinde Bilgisayar Uygulamaları</vt:lpstr>
      <vt:lpstr>Bu hafta</vt:lpstr>
      <vt:lpstr>GIDALARIN ISIL İŞLEMİNDE MİKROBİK YIKIM</vt:lpstr>
      <vt:lpstr>PowerPoint Presentation</vt:lpstr>
      <vt:lpstr>PowerPoint Presentation</vt:lpstr>
      <vt:lpstr>Sorun bildirimi</vt:lpstr>
      <vt:lpstr>Yaklaşım</vt:lpstr>
      <vt:lpstr>PowerPoint Presentation</vt:lpstr>
      <vt:lpstr>LOG() işlevi</vt:lpstr>
      <vt:lpstr>EĞİM(bilinen_y'ler, bilinen_x'ler)</vt:lpstr>
      <vt:lpstr>PowerPoint Presentation</vt:lpstr>
      <vt:lpstr>Çalışma Sayfasını Programlamak</vt:lpstr>
      <vt:lpstr>PowerPoint Presentation</vt:lpstr>
      <vt:lpstr>PowerPoint Presentation</vt:lpstr>
      <vt:lpstr>PowerPoint Presentation</vt:lpstr>
      <vt:lpstr>Hedef Ara (Goal Seek)</vt:lpstr>
      <vt:lpstr>PowerPoint Presentation</vt:lpstr>
      <vt:lpstr>PowerPoint Presentation</vt:lpstr>
      <vt:lpstr>Örnek</vt:lpstr>
      <vt:lpstr>PowerPoint Presentation</vt:lpstr>
      <vt:lpstr>PowerPoint Presentation</vt:lpstr>
      <vt:lpstr>PowerPoint Presentation</vt:lpstr>
      <vt:lpstr>Kaynak</vt:lpstr>
      <vt:lpstr>Borularda Başlıca (Majör) Akış Kayıplarını hesaplamak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Farhan Alfin</dc:creator>
  <cp:lastModifiedBy>Farhan Alfin</cp:lastModifiedBy>
  <cp:revision>640</cp:revision>
  <dcterms:created xsi:type="dcterms:W3CDTF">2017-08-15T06:05:11Z</dcterms:created>
  <dcterms:modified xsi:type="dcterms:W3CDTF">2026-04-08T08:22:03Z</dcterms:modified>
</cp:coreProperties>
</file>